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61"/>
  </p:notesMasterIdLst>
  <p:sldIdLst>
    <p:sldId id="321" r:id="rId2"/>
    <p:sldId id="311" r:id="rId3"/>
    <p:sldId id="322" r:id="rId4"/>
    <p:sldId id="529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40" r:id="rId14"/>
    <p:sldId id="538" r:id="rId15"/>
    <p:sldId id="539" r:id="rId16"/>
    <p:sldId id="297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301" r:id="rId29"/>
    <p:sldId id="312" r:id="rId30"/>
    <p:sldId id="264" r:id="rId31"/>
    <p:sldId id="298" r:id="rId32"/>
    <p:sldId id="552" r:id="rId33"/>
    <p:sldId id="553" r:id="rId34"/>
    <p:sldId id="554" r:id="rId35"/>
    <p:sldId id="299" r:id="rId36"/>
    <p:sldId id="300" r:id="rId37"/>
    <p:sldId id="302" r:id="rId38"/>
    <p:sldId id="279" r:id="rId39"/>
    <p:sldId id="275" r:id="rId40"/>
    <p:sldId id="306" r:id="rId41"/>
    <p:sldId id="313" r:id="rId42"/>
    <p:sldId id="314" r:id="rId43"/>
    <p:sldId id="555" r:id="rId44"/>
    <p:sldId id="556" r:id="rId45"/>
    <p:sldId id="307" r:id="rId46"/>
    <p:sldId id="280" r:id="rId47"/>
    <p:sldId id="281" r:id="rId48"/>
    <p:sldId id="282" r:id="rId49"/>
    <p:sldId id="283" r:id="rId50"/>
    <p:sldId id="292" r:id="rId51"/>
    <p:sldId id="293" r:id="rId52"/>
    <p:sldId id="294" r:id="rId53"/>
    <p:sldId id="557" r:id="rId54"/>
    <p:sldId id="317" r:id="rId55"/>
    <p:sldId id="528" r:id="rId56"/>
    <p:sldId id="492" r:id="rId57"/>
    <p:sldId id="493" r:id="rId58"/>
    <p:sldId id="405" r:id="rId59"/>
    <p:sldId id="400" r:id="rId60"/>
  </p:sldIdLst>
  <p:sldSz cx="12188825" cy="6858000"/>
  <p:notesSz cx="6858000" cy="9144000"/>
  <p:embeddedFontLs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맑은 고딕" panose="020B0503020000020004" pitchFamily="34" charset="-127"/>
      <p:regular r:id="rId70"/>
      <p:bold r:id="rId71"/>
    </p:embeddedFont>
    <p:embeddedFont>
      <p:font typeface="Wingdings 2" panose="05020102010507070707" pitchFamily="18" charset="2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FABD373-7A3B-4680-879F-C2CD70189072}">
          <p14:sldIdLst>
            <p14:sldId id="321"/>
            <p14:sldId id="311"/>
            <p14:sldId id="322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40"/>
            <p14:sldId id="538"/>
            <p14:sldId id="539"/>
            <p14:sldId id="297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301"/>
            <p14:sldId id="312"/>
            <p14:sldId id="264"/>
            <p14:sldId id="298"/>
            <p14:sldId id="552"/>
            <p14:sldId id="553"/>
            <p14:sldId id="554"/>
            <p14:sldId id="299"/>
            <p14:sldId id="300"/>
            <p14:sldId id="302"/>
            <p14:sldId id="279"/>
            <p14:sldId id="275"/>
            <p14:sldId id="306"/>
            <p14:sldId id="313"/>
            <p14:sldId id="314"/>
            <p14:sldId id="555"/>
            <p14:sldId id="556"/>
            <p14:sldId id="307"/>
            <p14:sldId id="280"/>
            <p14:sldId id="281"/>
            <p14:sldId id="282"/>
            <p14:sldId id="283"/>
            <p14:sldId id="292"/>
            <p14:sldId id="293"/>
            <p14:sldId id="294"/>
            <p14:sldId id="557"/>
            <p14:sldId id="317"/>
            <p14:sldId id="528"/>
            <p14:sldId id="492"/>
            <p14:sldId id="493"/>
            <p14:sldId id="405"/>
            <p14:sldId id="400"/>
          </p14:sldIdLst>
        </p14:section>
        <p14:section name="Partners" id="{10E03AB1-9AA8-4E86-9A64-D741901E50A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 varScale="1">
        <p:scale>
          <a:sx n="108" d="100"/>
          <a:sy n="108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44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Decentralized, distributed database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driven architecture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cannot be changed – anything on the blockchain is a confirmed fact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the blockchain is immutable – one can only append to the blockchain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parent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block’s header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ommersHash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om-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 portion of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beneficiary: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160-bit address to which all fees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 from the successful mining of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transferred; 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root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of the state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after all transactions are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 and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finalisations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applied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node of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 populated with each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in the transactions list portion of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receiptsRoot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root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of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 populated with the re-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ceipts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 transaction in the transactions list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portion of the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logsBloom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Bloom filter composed from index-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 information (logger address and log topics)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in each log entry from the receipt of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transaction in the transactions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corresponding to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ficulty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of this block. This can be calculated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previous block’s difficulty level and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number of an-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cestor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blocks. The genesis block has a number of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gasLimit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current limit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gas expenditure per block</a:t>
            </a:r>
          </a:p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gasUsed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total gas used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transactions in this block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reasonable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of Unix’s time() at this block’s inception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extraData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arbitrary byte array containing data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to this block. This must be 32 bytes or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256-bit hash which, combined with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nonce, proves that a sufficient amount of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carried out on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7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parent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block’s header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ommersHash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om-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 portion of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beneficiary: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160-bit address to which all fees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collected from the successful mining of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transferred; 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root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of the state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after all transactions are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executed and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finalisations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applied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transactionsRoot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node of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 populated with each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in the transactions list portion of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receiptsRoot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Keccak 256-bit hash of the root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of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 populated with the re-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ceipts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 transaction in the transactions list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portion of the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logsBloom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Bloom filter composed from index-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 information (logger address and log topics)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in each log entry from the receipt of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transaction in the transactions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corresponding to the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ficulty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of this block. This can be calculated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previous block’s difficulty level and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number of an-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cestor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blocks. The genesis block has a number of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gasLimit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current limit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gas expenditure per block</a:t>
            </a:r>
          </a:p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gasUsed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total gas used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transactions in this block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scalar value equal to the reasonable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of Unix’s time() at this block’s inception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extraData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arbitrary byte array containing data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to this block. This must be 32 bytes or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fewer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6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mixHash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256-bit hash which, combined with the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nonce, proves that a sufficient amount of </a:t>
            </a:r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carried out on this block</a:t>
            </a:r>
          </a:p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1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6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Причината за този рязък скок са децентрализираните приложения.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bg-BG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 са като сървър с 100% uptime, и никой не може да отиде и да ръгне флашката та да счупи нещата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Благодарение</a:t>
            </a:r>
            <a:r>
              <a:rPr lang="bg-BG" baseline="0" dirty="0"/>
              <a:t> на Етериум имаме възможността да създаваме технологии, които са децентрализирани премахвайки посредници и позволявайки на потребителите да разменят информация/стойност/услуги/стоки директно. Това намалява таксите и разходите, премахва цензората, предотвратява така нарения </a:t>
            </a:r>
            <a:r>
              <a:rPr lang="en-US" baseline="0" dirty="0"/>
              <a:t>single point of failure, </a:t>
            </a:r>
            <a:r>
              <a:rPr lang="bg-BG" baseline="0" dirty="0"/>
              <a:t>осигурява прозрачност и вяра между всички които участват в мрежата.</a:t>
            </a:r>
          </a:p>
          <a:p>
            <a:r>
              <a:rPr lang="bg-BG" dirty="0"/>
              <a:t>Етериум е</a:t>
            </a:r>
            <a:r>
              <a:rPr lang="bg-BG" baseline="0" dirty="0"/>
              <a:t> отворена платформа, която е разработена с тази цел – създаването на децетрализирани приложения </a:t>
            </a:r>
            <a:r>
              <a:rPr lang="en-US" baseline="0" dirty="0" err="1"/>
              <a:t>dApps</a:t>
            </a:r>
            <a:r>
              <a:rPr lang="en-US" baseline="0" dirty="0"/>
              <a:t> </a:t>
            </a:r>
            <a:r>
              <a:rPr lang="bg-BG" baseline="0" dirty="0"/>
              <a:t>на кратко.</a:t>
            </a:r>
            <a:endParaRPr lang="en-US" baseline="0" dirty="0"/>
          </a:p>
          <a:p>
            <a:endParaRPr lang="en-US" baseline="0" dirty="0"/>
          </a:p>
          <a:p>
            <a:r>
              <a:rPr lang="en-US" b="0" dirty="0">
                <a:effectLst/>
              </a:rPr>
              <a:t>A smart contract is a </a:t>
            </a:r>
            <a:r>
              <a:rPr lang="en-US" b="0" dirty="0" err="1">
                <a:effectLst/>
              </a:rPr>
              <a:t>blockchain</a:t>
            </a:r>
            <a:r>
              <a:rPr lang="en-US" b="0" dirty="0">
                <a:effectLst/>
              </a:rPr>
              <a:t> application that runs exactly as it’s programmed — without any third party interference.</a:t>
            </a:r>
            <a:endParaRPr lang="en-US" dirty="0"/>
          </a:p>
          <a:p>
            <a:r>
              <a:rPr lang="en-US" b="0" dirty="0">
                <a:effectLst/>
              </a:rPr>
              <a:t>Imagine a farmer that buys drought insurance to protect against dry years. One year, a drought hits, and all the crops are dead — completely unsalvageable. When the farmer files an insurance claim, the insurance company might say “We think this was caused by human error. Sorry, not paying.” </a:t>
            </a:r>
            <a:endParaRPr lang="en-US" dirty="0"/>
          </a:p>
          <a:p>
            <a:r>
              <a:rPr lang="en-US" b="0" dirty="0">
                <a:effectLst/>
              </a:rPr>
              <a:t>The farmer and insurance company then enter a long legal battle, waste money on lawyers, and in the end, the farmer gets way less than their policy called for. </a:t>
            </a:r>
            <a:endParaRPr lang="en-US" dirty="0"/>
          </a:p>
          <a:p>
            <a:r>
              <a:rPr lang="en-US" b="0" dirty="0">
                <a:effectLst/>
              </a:rPr>
              <a:t>Had the farmer and insurance company entered a smart contract, the contract would be programmed to watch the rain levels in the farm’s area. If rain levels fell below a certain level within a specified period of time, money would </a:t>
            </a:r>
            <a:r>
              <a:rPr lang="en-US" b="0" i="1" dirty="0">
                <a:effectLst/>
              </a:rPr>
              <a:t>automatically</a:t>
            </a:r>
            <a:r>
              <a:rPr lang="en-US" b="0" dirty="0">
                <a:effectLst/>
              </a:rPr>
              <a:t> be transferred to the farmer’s account. No lawyers hired, no claims filed, no middlemen. </a:t>
            </a:r>
            <a:endParaRPr lang="en-US" dirty="0"/>
          </a:p>
          <a:p>
            <a:r>
              <a:rPr lang="en-US" b="0" dirty="0">
                <a:effectLst/>
              </a:rPr>
              <a:t>Crypto ventures can use these smart contracts to create their own coins that operate on an “if this then that” structure.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5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Благодарение</a:t>
            </a:r>
            <a:r>
              <a:rPr lang="bg-BG" baseline="0" dirty="0"/>
              <a:t> на Етериум имаме възможността да създаваме технологии, които са децентрализирани премахвайки посредници и позволявайки на потребителите да разменят информация/стойност/услуги/стоки директно. Това намалява таксите и разходите, премахва цензората, предотвратява така нарения </a:t>
            </a:r>
            <a:r>
              <a:rPr lang="en-US" baseline="0" dirty="0"/>
              <a:t>single point of failure, </a:t>
            </a:r>
            <a:r>
              <a:rPr lang="bg-BG" baseline="0" dirty="0"/>
              <a:t>осигурява прозрачност и вяра между всички които участват в мрежата.</a:t>
            </a:r>
          </a:p>
          <a:p>
            <a:r>
              <a:rPr lang="bg-BG" dirty="0"/>
              <a:t>Етериум е</a:t>
            </a:r>
            <a:r>
              <a:rPr lang="bg-BG" baseline="0" dirty="0"/>
              <a:t> отворена платформа, която е разработена с тази цел – създаването на децетрализирани приложения </a:t>
            </a:r>
            <a:r>
              <a:rPr lang="en-US" baseline="0" dirty="0" err="1"/>
              <a:t>dApps</a:t>
            </a:r>
            <a:r>
              <a:rPr lang="en-US" baseline="0" dirty="0"/>
              <a:t> </a:t>
            </a:r>
            <a:r>
              <a:rPr lang="bg-BG" baseline="0" dirty="0"/>
              <a:t>на кратко.</a:t>
            </a:r>
            <a:endParaRPr lang="en-US" baseline="0" dirty="0"/>
          </a:p>
          <a:p>
            <a:endParaRPr lang="en-US" baseline="0" dirty="0"/>
          </a:p>
          <a:p>
            <a:r>
              <a:rPr lang="en-US" b="0" dirty="0">
                <a:effectLst/>
              </a:rPr>
              <a:t>A smart contract is a </a:t>
            </a:r>
            <a:r>
              <a:rPr lang="en-US" b="0" dirty="0" err="1">
                <a:effectLst/>
              </a:rPr>
              <a:t>blockchain</a:t>
            </a:r>
            <a:r>
              <a:rPr lang="en-US" b="0" dirty="0">
                <a:effectLst/>
              </a:rPr>
              <a:t> application that runs exactly as it’s programmed — without any third party interference.</a:t>
            </a:r>
            <a:endParaRPr lang="en-US" dirty="0"/>
          </a:p>
          <a:p>
            <a:r>
              <a:rPr lang="en-US" b="0" dirty="0">
                <a:effectLst/>
              </a:rPr>
              <a:t>Imagine a farmer that buys drought insurance to protect against dry years. One year, a drought hits, and all the crops are dead — completely unsalvageable. When the farmer files an insurance claim, the insurance company might say “We think this was caused by human error. Sorry, not paying.” </a:t>
            </a:r>
            <a:endParaRPr lang="en-US" dirty="0"/>
          </a:p>
          <a:p>
            <a:r>
              <a:rPr lang="en-US" b="0" dirty="0">
                <a:effectLst/>
              </a:rPr>
              <a:t>The farmer and insurance company then enter a long legal battle, waste money on lawyers, and in the end, the farmer gets way less than their policy called for. </a:t>
            </a:r>
            <a:endParaRPr lang="en-US" dirty="0"/>
          </a:p>
          <a:p>
            <a:r>
              <a:rPr lang="en-US" b="0" dirty="0">
                <a:effectLst/>
              </a:rPr>
              <a:t>Had the farmer and insurance company entered a smart contract, the contract would be programmed to watch the rain levels in the farm’s area. If rain levels fell below a certain level within a specified period of time, money would </a:t>
            </a:r>
            <a:r>
              <a:rPr lang="en-US" b="0" i="1" dirty="0">
                <a:effectLst/>
              </a:rPr>
              <a:t>automatically</a:t>
            </a:r>
            <a:r>
              <a:rPr lang="en-US" b="0" dirty="0">
                <a:effectLst/>
              </a:rPr>
              <a:t> be transferred to the farmer’s account. No lawyers hired, no claims filed, no middlemen. </a:t>
            </a:r>
            <a:endParaRPr lang="en-US" dirty="0"/>
          </a:p>
          <a:p>
            <a:r>
              <a:rPr lang="en-US" b="0" dirty="0">
                <a:effectLst/>
              </a:rPr>
              <a:t>Crypto ventures can use these smart contracts to create their own coins that operate on an “if this then that” structure.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61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46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034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47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due to the EXTCODESIZE opcode, which has a fairly low </a:t>
            </a:r>
            <a:r>
              <a:rPr lang="en-US" dirty="0" err="1"/>
              <a:t>gasprice</a:t>
            </a:r>
            <a:r>
              <a:rPr lang="en-US" dirty="0"/>
              <a:t> but which requires nodes to read state information from disk; the attack transactions are calling this opcode roughly 50,000 times per block. The consequence of this is</a:t>
            </a:r>
          </a:p>
          <a:p>
            <a:r>
              <a:rPr lang="en-US" dirty="0"/>
              <a:t>that the network is greatly slowing down, but there is NO consensus failure or memory overload. We have currently identified several routes for a more sustainable medium-term fix and have developers working on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63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17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01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8501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2125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95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0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1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03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83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100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194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77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4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5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67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40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8979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0" cy="4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-124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-1237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-1205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-1248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-1237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-1205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-1184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256084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28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0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919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7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74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12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34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lJku_CSyNg" TargetMode="External"/><Relationship Id="rId4" Type="http://schemas.openxmlformats.org/officeDocument/2006/relationships/image" Target="../media/image4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github.io/yellowpaper/paper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ethereum.org/2015/11/15/merkling-in-ethereum/" TargetMode="External"/><Relationship Id="rId4" Type="http://schemas.openxmlformats.org/officeDocument/2006/relationships/hyperlink" Target="http://hackingdistributed.com/2016/06/18/analysis-of-the-dao-exploit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00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98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2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3.png"/><Relationship Id="rId10" Type="http://schemas.openxmlformats.org/officeDocument/2006/relationships/image" Target="../media/image97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95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32.png"/><Relationship Id="rId27" Type="http://schemas.openxmlformats.org/officeDocument/2006/relationships/hyperlink" Target="http://smartit.bg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04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08.gif"/><Relationship Id="rId5" Type="http://schemas.openxmlformats.org/officeDocument/2006/relationships/image" Target="../media/image105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07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6994409-3B00-4D59-BFAF-F1BB0D6F1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Blockchain functionality summary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CF92E6-0714-45B8-B8BB-1E031A62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ea typeface="Calibri"/>
                <a:cs typeface="Calibri"/>
                <a:sym typeface="Calibri"/>
              </a:rPr>
              <a:t>Blockchain functionality summary</a:t>
            </a:r>
            <a:endParaRPr lang="en-US" sz="5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C52F86-89E1-48AA-A0ED-4860E50668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17ADD-4CF9-41EE-98CB-2E69D013F8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355795"/>
            <a:ext cx="2950749" cy="320720"/>
          </a:xfrm>
        </p:spPr>
        <p:txBody>
          <a:bodyPr/>
          <a:lstStyle/>
          <a:p>
            <a:r>
              <a:rPr lang="en-US" sz="1600" u="sng" dirty="0">
                <a:solidFill>
                  <a:schemeClr val="bg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50E74D-7E28-4659-858A-84701D4FB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907801"/>
            <a:ext cx="2950749" cy="444793"/>
          </a:xfrm>
        </p:spPr>
        <p:txBody>
          <a:bodyPr/>
          <a:lstStyle/>
          <a:p>
            <a:r>
              <a:rPr lang="en-US" sz="2400" noProof="1"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B93FF7-477E-4BBD-B0F1-F31946F559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741"/>
            <a:ext cx="2950749" cy="444793"/>
          </a:xfrm>
        </p:spPr>
        <p:txBody>
          <a:bodyPr/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</p:txBody>
      </p:sp>
      <p:pic>
        <p:nvPicPr>
          <p:cNvPr id="12" name="Shape 83">
            <a:extLst>
              <a:ext uri="{FF2B5EF4-FFF2-40B4-BE49-F238E27FC236}">
                <a16:creationId xmlns:a16="http://schemas.microsoft.com/office/drawing/2014/main" id="{75429624-E9E3-44AB-8D2E-DD2250535F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328" y="2231624"/>
            <a:ext cx="1461325" cy="2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84">
            <a:extLst>
              <a:ext uri="{FF2B5EF4-FFF2-40B4-BE49-F238E27FC236}">
                <a16:creationId xmlns:a16="http://schemas.microsoft.com/office/drawing/2014/main" id="{27489964-9F71-42C1-AAA0-D4E03C0465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75" y="2639911"/>
            <a:ext cx="2477577" cy="1752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4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dirty="0"/>
              <a:t>Example – Step </a:t>
            </a:r>
            <a:r>
              <a:rPr lang="en-US" dirty="0" smtClean="0"/>
              <a:t>3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4646" y="1514205"/>
            <a:ext cx="168840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books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1210" y="5071477"/>
            <a:ext cx="1688407" cy="12337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Block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Bundle of transactions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38" y="5071477"/>
            <a:ext cx="1688407" cy="136919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Transaction</a:t>
            </a:r>
            <a:endParaRPr lang="en-US" sz="2000" b="1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Can be any information, a deal for example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0442" y="5071477"/>
            <a:ext cx="1688407" cy="15723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blocks linked together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60" y="1337966"/>
            <a:ext cx="1133422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records that the network accepted are added to a block. Each </a:t>
            </a:r>
            <a:endParaRPr lang="en-US" sz="3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 a unique code called a hash. It also contains the </a:t>
            </a:r>
            <a:endParaRPr lang="en-US" sz="3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previous block in the chain. </a:t>
            </a:r>
          </a:p>
        </p:txBody>
      </p:sp>
      <p:pic>
        <p:nvPicPr>
          <p:cNvPr id="2" name="video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4804" y="2957886"/>
            <a:ext cx="6933334" cy="39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dirty="0"/>
              <a:t>Example – Step </a:t>
            </a:r>
            <a:r>
              <a:rPr lang="en-US" dirty="0" smtClean="0"/>
              <a:t>4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4646" y="1514205"/>
            <a:ext cx="168840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books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1210" y="5071477"/>
            <a:ext cx="1688407" cy="12337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Block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Bundle of transactions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38" y="5071477"/>
            <a:ext cx="1688407" cy="136919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Transaction</a:t>
            </a:r>
            <a:endParaRPr lang="en-US" sz="2000" b="1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Can be any information, a deal for example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0442" y="5071477"/>
            <a:ext cx="1688407" cy="15723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blocks linked together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60" y="1337966"/>
            <a:ext cx="1133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block is added to the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hash codes connect the </a:t>
            </a: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blocks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in a specific order. </a:t>
            </a:r>
          </a:p>
        </p:txBody>
      </p:sp>
      <p:pic>
        <p:nvPicPr>
          <p:cNvPr id="3" name="video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9895" y="2409423"/>
            <a:ext cx="7903152" cy="44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changed hash breaks the chain.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video-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290" y="1325181"/>
            <a:ext cx="9565698" cy="5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blocks are created?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02" y="1316811"/>
            <a:ext cx="2526634" cy="2652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01" y="1316811"/>
            <a:ext cx="2526634" cy="2652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955" y="3969777"/>
            <a:ext cx="4069990" cy="33728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 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work</a:t>
            </a: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a block to the chain, nodes must demonstrate that they have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done ‘work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by solving an increasingly difficult 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computational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puzzle. 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process, called mining, uses a lot of computing power.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for their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members can receive rewards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tokens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instance, or bitcoins. </a:t>
            </a: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3410" y="3969777"/>
            <a:ext cx="4069990" cy="203399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 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Stake</a:t>
            </a: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Participants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buy tokens which allow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join the network. The more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tokens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have, the more they can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algn="just"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2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8" y="1313295"/>
            <a:ext cx="3492500" cy="349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59" y="1313295"/>
            <a:ext cx="3492500" cy="349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10" y="1313295"/>
            <a:ext cx="3492500" cy="349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4308" y="4967032"/>
            <a:ext cx="3397135" cy="1403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Cryptocurrency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the basis of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bitcoin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other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cryptocurrencies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11959" y="4967032"/>
            <a:ext cx="3397135" cy="16800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Banking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Financial institutions have been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investing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blockchains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simplify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record-keeping for payments.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9610" y="4838835"/>
            <a:ext cx="3397135" cy="19570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Supply </a:t>
            </a: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chain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example, jewelry companies hope it can assure customers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diamonds are not from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they could finance war. </a:t>
            </a:r>
          </a:p>
        </p:txBody>
      </p:sp>
    </p:spTree>
    <p:extLst>
      <p:ext uri="{BB962C8B-B14F-4D97-AF65-F5344CB8AC3E}">
        <p14:creationId xmlns:p14="http://schemas.microsoft.com/office/powerpoint/2010/main" val="5101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673" y="5062240"/>
            <a:ext cx="3397135" cy="1403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medical history could be securely stored and </a:t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controlled by patients.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1959" y="5062240"/>
            <a:ext cx="3397135" cy="11260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Voting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records could create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tamper-proof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election returns.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9610" y="5062240"/>
            <a:ext cx="3397135" cy="17569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</a:t>
            </a: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records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Storing land records on a 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eaLnBrk="0" latinLnBrk="1" hangingPunct="0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cut down on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costly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 research and 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insurance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5" y="1313732"/>
            <a:ext cx="3492063" cy="3492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59" y="1313732"/>
            <a:ext cx="3492063" cy="3492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47" y="1313732"/>
            <a:ext cx="3492063" cy="34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4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numCol="2" anchor="t" anchorCtr="0">
            <a:noAutofit/>
          </a:bodyPr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</a:pPr>
            <a:r>
              <a:rPr lang="en-US" sz="3200" dirty="0"/>
              <a:t>Distributed ledger</a:t>
            </a:r>
            <a:endParaRPr sz="32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/>
              <a:t>Digital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/>
              <a:t>Updated near real time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 smtClean="0"/>
              <a:t>Cryptographically sealed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 smtClean="0"/>
              <a:t>Irreversible and auditable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 smtClean="0"/>
              <a:t>Operates ‘trustless’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 smtClean="0"/>
              <a:t>Fewer third parties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200" dirty="0"/>
              <a:t>Chronological and </a:t>
            </a:r>
            <a:r>
              <a:rPr lang="en-US" sz="3200" dirty="0" smtClean="0"/>
              <a:t>timestamped</a:t>
            </a:r>
            <a:endParaRPr lang="en-US" sz="32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endParaRPr sz="3200" dirty="0"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/>
              <a:t>Key characteristics</a:t>
            </a:r>
            <a:endParaRPr lang="en-US" sz="3600" i="0" u="none" strike="noStrike" cap="none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Facilitate the agreement </a:t>
            </a:r>
          </a:p>
          <a:p>
            <a:pPr marL="0" indent="0">
              <a:buNone/>
            </a:pPr>
            <a:r>
              <a:rPr lang="en-US" dirty="0"/>
              <a:t>process among participants to </a:t>
            </a:r>
          </a:p>
          <a:p>
            <a:pPr marL="0" indent="0">
              <a:buNone/>
            </a:pPr>
            <a:r>
              <a:rPr lang="en-US" dirty="0"/>
              <a:t>guarantee data consistency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consensus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06" y="1479666"/>
            <a:ext cx="5178531" cy="41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4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“The purpose of a consensus algorithm, </a:t>
            </a:r>
          </a:p>
          <a:p>
            <a:pPr marL="0" indent="0">
              <a:buNone/>
            </a:pPr>
            <a:r>
              <a:rPr lang="en-US" sz="2800" dirty="0"/>
              <a:t>in general, is to allow for the secure </a:t>
            </a:r>
          </a:p>
          <a:p>
            <a:pPr marL="0" indent="0">
              <a:buNone/>
            </a:pPr>
            <a:r>
              <a:rPr lang="en-US" sz="2800" dirty="0"/>
              <a:t>updating of a state according to some </a:t>
            </a:r>
          </a:p>
          <a:p>
            <a:pPr marL="0" indent="0">
              <a:buNone/>
            </a:pPr>
            <a:r>
              <a:rPr lang="en-US" sz="2800" dirty="0"/>
              <a:t>specific state transition rules, where the </a:t>
            </a:r>
          </a:p>
          <a:p>
            <a:pPr marL="0" indent="0">
              <a:buNone/>
            </a:pPr>
            <a:r>
              <a:rPr lang="en-US" sz="2800" dirty="0"/>
              <a:t>right to perform the state transitions is </a:t>
            </a:r>
          </a:p>
          <a:p>
            <a:pPr marL="0" indent="0">
              <a:buNone/>
            </a:pPr>
            <a:r>
              <a:rPr lang="en-US" sz="2800" dirty="0" smtClean="0"/>
              <a:t>Distributed </a:t>
            </a:r>
            <a:r>
              <a:rPr lang="en-US" sz="2800" dirty="0"/>
              <a:t>among some economic set</a:t>
            </a:r>
            <a:r>
              <a:rPr lang="en-US" sz="2800" dirty="0" smtClean="0"/>
              <a:t>.”</a:t>
            </a:r>
          </a:p>
          <a:p>
            <a:pPr marL="0" indent="0">
              <a:buNone/>
            </a:pPr>
            <a:r>
              <a:rPr lang="en-US" sz="2800" b="1" dirty="0" err="1"/>
              <a:t>Vitalik</a:t>
            </a:r>
            <a:r>
              <a:rPr lang="en-US" sz="2800" b="1" dirty="0"/>
              <a:t> </a:t>
            </a:r>
            <a:r>
              <a:rPr lang="en-US" sz="2800" b="1" dirty="0" err="1"/>
              <a:t>Buterin</a:t>
            </a:r>
            <a:r>
              <a:rPr lang="en-US" sz="2800" b="1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consensus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06" y="1479666"/>
            <a:ext cx="5178531" cy="41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3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Everyone must have the </a:t>
            </a:r>
          </a:p>
          <a:p>
            <a:pPr marL="0" indent="0">
              <a:buNone/>
            </a:pPr>
            <a:r>
              <a:rPr lang="en-US" dirty="0"/>
              <a:t>same ledger </a:t>
            </a:r>
          </a:p>
          <a:p>
            <a:r>
              <a:rPr lang="en-US" dirty="0"/>
              <a:t>Consensus mechanisms </a:t>
            </a:r>
          </a:p>
          <a:p>
            <a:pPr marL="0" indent="0">
              <a:buNone/>
            </a:pPr>
            <a:r>
              <a:rPr lang="en-US" dirty="0"/>
              <a:t>incentivize honesty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consensus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06" y="1479666"/>
            <a:ext cx="5178531" cy="41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9600" b="1" dirty="0"/>
              <a:t>#</a:t>
            </a:r>
            <a:r>
              <a:rPr lang="en-US" sz="9600" b="1" noProof="1"/>
              <a:t>SContracts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7530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Different approaches </a:t>
            </a:r>
          </a:p>
          <a:p>
            <a:pPr lvl="1"/>
            <a:r>
              <a:rPr lang="en-US" dirty="0"/>
              <a:t>Practical Byzantine Fault </a:t>
            </a:r>
          </a:p>
          <a:p>
            <a:pPr marL="609036" lvl="1" indent="0">
              <a:buNone/>
            </a:pPr>
            <a:r>
              <a:rPr lang="en-US" dirty="0"/>
              <a:t>Tolerance (PBFT) </a:t>
            </a:r>
          </a:p>
          <a:p>
            <a:pPr lvl="1"/>
            <a:r>
              <a:rPr lang="en-US" dirty="0"/>
              <a:t>Proof of work </a:t>
            </a:r>
          </a:p>
          <a:p>
            <a:pPr lvl="1"/>
            <a:r>
              <a:rPr lang="en-US" dirty="0"/>
              <a:t>Proof of stake </a:t>
            </a:r>
          </a:p>
          <a:p>
            <a:pPr lvl="1"/>
            <a:r>
              <a:rPr lang="en-US" dirty="0"/>
              <a:t>And more... </a:t>
            </a:r>
          </a:p>
          <a:p>
            <a:r>
              <a:rPr lang="en-US" dirty="0"/>
              <a:t>Each mechanism includes rules </a:t>
            </a:r>
          </a:p>
          <a:p>
            <a:pPr marL="0" indent="0">
              <a:buNone/>
            </a:pPr>
            <a:r>
              <a:rPr lang="en-US" dirty="0"/>
              <a:t>to determine what is a valid block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consensus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06" y="1479666"/>
            <a:ext cx="5178531" cy="411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Byzantine Fault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49" y="1780914"/>
            <a:ext cx="8467725" cy="4410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75" y="3287658"/>
            <a:ext cx="1237907" cy="1472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753" y="3249798"/>
            <a:ext cx="1237907" cy="14723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41" y="5049752"/>
            <a:ext cx="1237907" cy="1472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141" y="1369906"/>
            <a:ext cx="1237907" cy="14723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07" y="3181632"/>
            <a:ext cx="1362872" cy="1608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12" y="3219492"/>
            <a:ext cx="1362872" cy="16086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48" y="5232837"/>
            <a:ext cx="619625" cy="831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86" y="1780914"/>
            <a:ext cx="619625" cy="8319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149" y="1981643"/>
            <a:ext cx="444586" cy="4996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404" y="4438774"/>
            <a:ext cx="601349" cy="5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Byzantine Fault Tolerance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93" y="1531620"/>
            <a:ext cx="5696268" cy="5326380"/>
          </a:xfrm>
          <a:prstGeom prst="rect">
            <a:avLst/>
          </a:prstGeom>
        </p:spPr>
      </p:pic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>
            <a:normAutofit/>
          </a:bodyPr>
          <a:lstStyle/>
          <a:p>
            <a:r>
              <a:rPr lang="en-US" sz="2400" dirty="0"/>
              <a:t>Mathematical verification of messages </a:t>
            </a:r>
          </a:p>
          <a:p>
            <a:r>
              <a:rPr lang="en-US" sz="2400" dirty="0"/>
              <a:t>Tolerates </a:t>
            </a:r>
            <a:r>
              <a:rPr lang="en-US" sz="2400" dirty="0" smtClean="0"/>
              <a:t>~⅓</a:t>
            </a:r>
            <a:r>
              <a:rPr lang="en-US" sz="2400" dirty="0"/>
              <a:t> </a:t>
            </a:r>
            <a:r>
              <a:rPr lang="en-US" sz="2400" dirty="0" smtClean="0"/>
              <a:t>dishonest </a:t>
            </a:r>
            <a:r>
              <a:rPr lang="en-US" sz="2400" dirty="0"/>
              <a:t>or absent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participants </a:t>
            </a:r>
            <a:endParaRPr lang="en-US" sz="2400" dirty="0"/>
          </a:p>
          <a:p>
            <a:r>
              <a:rPr lang="en-US" sz="2400" dirty="0"/>
              <a:t>A functioning network with 1 out of 4 </a:t>
            </a:r>
          </a:p>
          <a:p>
            <a:pPr marL="0" indent="0">
              <a:buNone/>
            </a:pPr>
            <a:r>
              <a:rPr lang="en-US" sz="2400" dirty="0"/>
              <a:t>faulty nodes is byzantine fault tolerant </a:t>
            </a:r>
          </a:p>
          <a:p>
            <a:r>
              <a:rPr lang="en-US" sz="2400" dirty="0"/>
              <a:t>Once agreement is verified, the ledger is </a:t>
            </a:r>
          </a:p>
          <a:p>
            <a:pPr marL="0" indent="0">
              <a:buNone/>
            </a:pPr>
            <a:r>
              <a:rPr lang="en-US" sz="2400" dirty="0"/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6303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Work</a:t>
            </a:r>
            <a:endParaRPr lang="en-US" dirty="0"/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6" y="1204438"/>
            <a:ext cx="11815018" cy="5201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Rule 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Block hash must be less than target number (difficulty)</a:t>
            </a:r>
            <a:endParaRPr lang="en-US" dirty="0"/>
          </a:p>
          <a:p>
            <a:pPr lvl="1"/>
            <a:r>
              <a:rPr lang="en-US" dirty="0"/>
              <a:t>Miners guess and check hashes </a:t>
            </a:r>
          </a:p>
          <a:p>
            <a:pPr lvl="1"/>
            <a:r>
              <a:rPr lang="en-US" dirty="0"/>
              <a:t>Broadcast solution to the network </a:t>
            </a:r>
          </a:p>
          <a:p>
            <a:pPr lvl="1"/>
            <a:r>
              <a:rPr lang="en-US" dirty="0"/>
              <a:t>Solution includes reward for the miner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Work</a:t>
            </a:r>
            <a:endParaRPr lang="en-US" dirty="0"/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6" y="1204438"/>
            <a:ext cx="11815018" cy="5201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PoW</a:t>
            </a:r>
            <a:r>
              <a:rPr lang="en-US" dirty="0"/>
              <a:t> </a:t>
            </a:r>
            <a:r>
              <a:rPr lang="en-US" dirty="0" smtClean="0"/>
              <a:t>is a competition for the reward</a:t>
            </a:r>
            <a:endParaRPr lang="en-US" dirty="0"/>
          </a:p>
          <a:p>
            <a:pPr lvl="1"/>
            <a:r>
              <a:rPr lang="en-US" dirty="0"/>
              <a:t>Who can find a valid block hash first? </a:t>
            </a:r>
          </a:p>
          <a:p>
            <a:pPr lvl="1"/>
            <a:r>
              <a:rPr lang="en-US" dirty="0" err="1"/>
              <a:t>Ethereum</a:t>
            </a:r>
            <a:r>
              <a:rPr lang="en-US" dirty="0"/>
              <a:t>: 15 second block time 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Computationally </a:t>
            </a:r>
            <a:endParaRPr lang="en-US" dirty="0"/>
          </a:p>
          <a:p>
            <a:pPr lvl="1"/>
            <a:r>
              <a:rPr lang="en-US" dirty="0"/>
              <a:t>EXPENSIVE </a:t>
            </a:r>
          </a:p>
          <a:p>
            <a:pPr lvl="1"/>
            <a:r>
              <a:rPr lang="en-US" dirty="0"/>
              <a:t>High energy use</a:t>
            </a:r>
          </a:p>
          <a:p>
            <a:pPr marL="609036" lvl="1" indent="0">
              <a:buNone/>
            </a:pP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35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Stake</a:t>
            </a:r>
            <a:endParaRPr lang="en-US" dirty="0"/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6" y="1204438"/>
            <a:ext cx="11815018" cy="5201066"/>
          </a:xfrm>
        </p:spPr>
        <p:txBody>
          <a:bodyPr>
            <a:normAutofit/>
          </a:bodyPr>
          <a:lstStyle/>
          <a:p>
            <a:pPr marL="76130" indent="0">
              <a:buNone/>
            </a:pPr>
            <a:r>
              <a:rPr lang="en-US" b="1" dirty="0" smtClean="0"/>
              <a:t>Rule </a:t>
            </a:r>
          </a:p>
          <a:p>
            <a:pPr marL="76130" indent="0">
              <a:buNone/>
            </a:pPr>
            <a:r>
              <a:rPr lang="en-US" dirty="0" smtClean="0"/>
              <a:t>Block </a:t>
            </a:r>
            <a:r>
              <a:rPr lang="en-US" dirty="0"/>
              <a:t>validator randomly selected by the network </a:t>
            </a:r>
          </a:p>
          <a:p>
            <a:pPr lvl="1"/>
            <a:r>
              <a:rPr lang="en-US" dirty="0"/>
              <a:t>Chance of selection is proportional to stake </a:t>
            </a:r>
          </a:p>
          <a:p>
            <a:pPr lvl="1"/>
            <a:r>
              <a:rPr lang="en-US" dirty="0"/>
              <a:t>Favors large stake holders</a:t>
            </a:r>
          </a:p>
        </p:txBody>
      </p:sp>
    </p:spTree>
    <p:extLst>
      <p:ext uri="{BB962C8B-B14F-4D97-AF65-F5344CB8AC3E}">
        <p14:creationId xmlns:p14="http://schemas.microsoft.com/office/powerpoint/2010/main" val="3174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Hash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40" y="1547546"/>
            <a:ext cx="80200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Hash Functions</a:t>
            </a:r>
            <a:endParaRPr lang="en-US" dirty="0"/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6" y="1204438"/>
            <a:ext cx="11815018" cy="5201066"/>
          </a:xfrm>
        </p:spPr>
        <p:txBody>
          <a:bodyPr>
            <a:normAutofit/>
          </a:bodyPr>
          <a:lstStyle/>
          <a:p>
            <a:pPr marL="590480" indent="-514350">
              <a:buAutoNum type="arabicPeriod"/>
            </a:pPr>
            <a:r>
              <a:rPr lang="en-US" dirty="0" smtClean="0"/>
              <a:t>Deterministic</a:t>
            </a:r>
          </a:p>
          <a:p>
            <a:pPr marL="590480" indent="-514350">
              <a:buAutoNum type="arabicPeriod"/>
            </a:pPr>
            <a:r>
              <a:rPr lang="en-US" dirty="0" smtClean="0"/>
              <a:t>Fast</a:t>
            </a:r>
          </a:p>
          <a:p>
            <a:pPr marL="590480" indent="-514350">
              <a:buAutoNum type="arabicPeriod"/>
            </a:pPr>
            <a:r>
              <a:rPr lang="en-US" dirty="0" smtClean="0"/>
              <a:t>Infeasible to reverse</a:t>
            </a:r>
          </a:p>
          <a:p>
            <a:pPr lvl="1"/>
            <a:r>
              <a:rPr lang="en-US" dirty="0" smtClean="0"/>
              <a:t>One-way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Small change in input results in very different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Collision resistant</a:t>
            </a:r>
          </a:p>
          <a:p>
            <a:pPr marL="1047256" lvl="1" indent="-514350"/>
            <a:r>
              <a:rPr lang="en-US" dirty="0" smtClean="0"/>
              <a:t>Infeasible to find 2 input with the same output</a:t>
            </a:r>
          </a:p>
        </p:txBody>
      </p:sp>
    </p:spTree>
    <p:extLst>
      <p:ext uri="{BB962C8B-B14F-4D97-AF65-F5344CB8AC3E}">
        <p14:creationId xmlns:p14="http://schemas.microsoft.com/office/powerpoint/2010/main" val="256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610726" cy="5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-457200">
              <a:spcBef>
                <a:spcPts val="160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dirty="0"/>
              <a:t>SHA-256 hash of the word "apple" is:</a:t>
            </a:r>
          </a:p>
          <a:p>
            <a:pPr marL="508000" lvl="0" indent="-457200">
              <a:spcBef>
                <a:spcPts val="1600"/>
              </a:spcBef>
              <a:buSzPts val="2800"/>
              <a:buFont typeface="Wingdings" panose="05000000000000000000" pitchFamily="2" charset="2"/>
              <a:buChar char="§"/>
            </a:pPr>
            <a:endParaRPr lang="en-US" dirty="0"/>
          </a:p>
          <a:p>
            <a:pPr marL="508000" lvl="0" indent="-457200">
              <a:spcBef>
                <a:spcPts val="1600"/>
              </a:spcBef>
              <a:buSzPts val="2800"/>
              <a:buFont typeface="Wingdings" panose="05000000000000000000" pitchFamily="2" charset="2"/>
              <a:buChar char="§"/>
            </a:pPr>
            <a:endParaRPr lang="en-US" dirty="0"/>
          </a:p>
          <a:p>
            <a:pPr marL="508000" lvl="0" indent="-457200">
              <a:spcBef>
                <a:spcPts val="1600"/>
              </a:spcBef>
              <a:buSzPts val="2800"/>
              <a:buFont typeface="Wingdings" panose="05000000000000000000" pitchFamily="2" charset="2"/>
              <a:buChar char="§"/>
            </a:pPr>
            <a:r>
              <a:rPr lang="en-US" dirty="0"/>
              <a:t>SHA-256 hash of "</a:t>
            </a:r>
            <a:r>
              <a:rPr lang="en-US" noProof="1"/>
              <a:t>applf</a:t>
            </a:r>
            <a:r>
              <a:rPr lang="en-US" dirty="0"/>
              <a:t>" (incrementing the 'e' to an 'f') is</a:t>
            </a:r>
          </a:p>
          <a:p>
            <a:pPr marL="508000" lvl="0" indent="-457200">
              <a:spcBef>
                <a:spcPts val="1600"/>
              </a:spcBef>
              <a:buSzPts val="28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8088" y="4718330"/>
            <a:ext cx="103631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75721aa556fe5e5c8dddd399a7ede960b73b619e96b0db1d7b7482ba3b74fd6f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38088" y="2249148"/>
            <a:ext cx="103631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3a7bd3e2360a3d29eea436fcfb7e44c735d117c42d1c1835420b6b9942dd4f1b</a:t>
            </a:r>
          </a:p>
        </p:txBody>
      </p:sp>
    </p:spTree>
    <p:extLst>
      <p:ext uri="{BB962C8B-B14F-4D97-AF65-F5344CB8AC3E}">
        <p14:creationId xmlns:p14="http://schemas.microsoft.com/office/powerpoint/2010/main" val="12617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random </a:t>
            </a:r>
            <a:r>
              <a:rPr lang="en-US" b="1" dirty="0">
                <a:solidFill>
                  <a:schemeClr val="bg1"/>
                </a:solidFill>
              </a:rPr>
              <a:t>private key </a:t>
            </a:r>
            <a:r>
              <a:rPr lang="bg-BG" b="1" dirty="0">
                <a:solidFill>
                  <a:schemeClr val="bg1"/>
                </a:solidFill>
              </a:rPr>
              <a:t/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en-US" dirty="0"/>
              <a:t>(64 (hex) characters / 256 bits / 32 bytes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Derive the </a:t>
            </a:r>
            <a:r>
              <a:rPr lang="en-US" b="1" dirty="0">
                <a:solidFill>
                  <a:schemeClr val="bg1"/>
                </a:solidFill>
              </a:rPr>
              <a:t>public key</a:t>
            </a:r>
            <a:r>
              <a:rPr lang="en-US" b="1" dirty="0"/>
              <a:t> </a:t>
            </a:r>
            <a:r>
              <a:rPr lang="en-US" dirty="0"/>
              <a:t>from this private key (128 (hex)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characters / 512 bits / 64 bytes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Derive the </a:t>
            </a:r>
            <a:r>
              <a:rPr lang="en-US" b="1" dirty="0">
                <a:solidFill>
                  <a:schemeClr val="bg1"/>
                </a:solidFill>
              </a:rPr>
              <a:t>address</a:t>
            </a:r>
            <a:r>
              <a:rPr lang="en-US" dirty="0"/>
              <a:t> from this public key. (40 (hex) characters/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160 bits / 20 bytes)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5D50B6-3E75-4C08-B73A-6C8F9120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CD12A0-B26F-46A3-8D2F-349D1ACD4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633" y="1240976"/>
            <a:ext cx="8180332" cy="4795935"/>
          </a:xfrm>
        </p:spPr>
        <p:txBody>
          <a:bodyPr>
            <a:noAutofit/>
          </a:bodyPr>
          <a:lstStyle/>
          <a:p>
            <a:pPr marL="446087" lvl="0" indent="-446087">
              <a:lnSpc>
                <a:spcPct val="117647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2800" dirty="0" err="1" smtClean="0">
                <a:ea typeface="Calibri"/>
                <a:cs typeface="Calibri"/>
                <a:sym typeface="Calibri"/>
              </a:rPr>
              <a:t>Blockchain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concept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446087" lvl="0" indent="-446087">
              <a:lnSpc>
                <a:spcPct val="117647"/>
              </a:lnSpc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2800" dirty="0" smtClean="0">
                <a:ea typeface="Calibri"/>
                <a:cs typeface="Calibri"/>
                <a:sym typeface="Calibri"/>
              </a:rPr>
              <a:t>Consensus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noProof="1" smtClean="0">
                <a:ea typeface="Calibri"/>
                <a:cs typeface="Calibri"/>
                <a:sym typeface="Calibri"/>
              </a:rPr>
              <a:t>Cryptographic hash functions</a:t>
            </a:r>
            <a:endParaRPr lang="en-US" sz="2800" noProof="1">
              <a:ea typeface="Calibri"/>
              <a:cs typeface="Calibri"/>
              <a:sym typeface="Calibri"/>
            </a:endParaRPr>
          </a:p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dirty="0" err="1">
                <a:ea typeface="Calibri"/>
                <a:cs typeface="Calibri"/>
                <a:sym typeface="Calibri"/>
              </a:rPr>
              <a:t>Blockchain</a:t>
            </a:r>
            <a:r>
              <a:rPr lang="en-US" sz="2800" dirty="0">
                <a:ea typeface="Calibri"/>
                <a:cs typeface="Calibri"/>
                <a:sym typeface="Calibri"/>
              </a:rPr>
              <a:t> 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structures</a:t>
            </a:r>
          </a:p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noProof="1" smtClean="0">
                <a:ea typeface="Calibri"/>
                <a:cs typeface="Calibri"/>
                <a:sym typeface="Calibri"/>
              </a:rPr>
              <a:t>DApps</a:t>
            </a:r>
            <a:endParaRPr lang="en-US" sz="2800" noProof="1">
              <a:ea typeface="Calibri"/>
              <a:cs typeface="Calibri"/>
              <a:sym typeface="Calibri"/>
            </a:endParaRPr>
          </a:p>
          <a:p>
            <a:pPr marL="446087" indent="-446087">
              <a:lnSpc>
                <a:spcPct val="117647"/>
              </a:lnSpc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dirty="0">
                <a:ea typeface="Calibri"/>
                <a:cs typeface="Calibri"/>
                <a:sym typeface="Calibri"/>
              </a:rPr>
              <a:t>Weaknesses</a:t>
            </a:r>
          </a:p>
          <a:p>
            <a:pPr marL="446087" indent="-446087">
              <a:lnSpc>
                <a:spcPct val="117647"/>
              </a:lnSpc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noProof="1">
                <a:ea typeface="Calibri"/>
                <a:cs typeface="Calibri"/>
                <a:sym typeface="Calibri"/>
              </a:rPr>
              <a:t>Ethereum</a:t>
            </a:r>
          </a:p>
          <a:p>
            <a:pPr marL="446087" indent="-446087">
              <a:lnSpc>
                <a:spcPct val="117647"/>
              </a:lnSpc>
              <a:buClr>
                <a:schemeClr val="tx1"/>
              </a:buClr>
              <a:buSzPts val="3400"/>
              <a:buFont typeface="Calibri"/>
              <a:buAutoNum type="arabicPeriod"/>
            </a:pPr>
            <a:r>
              <a:rPr lang="en-US" sz="2800" dirty="0">
                <a:ea typeface="Calibri"/>
                <a:cs typeface="Calibri"/>
                <a:sym typeface="Calibri"/>
              </a:rPr>
              <a:t>Smart Contracts</a:t>
            </a:r>
          </a:p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Calibri"/>
              <a:buAutoNum type="arabicPeriod"/>
            </a:pPr>
            <a:endParaRPr lang="en-US" sz="2800" dirty="0">
              <a:ea typeface="Calibri"/>
              <a:cs typeface="Calibri"/>
              <a:sym typeface="Calibri"/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130C3-BE77-44C1-9B53-57780C9313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z="1200" b="0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bg-BG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5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14392" y="1644961"/>
            <a:ext cx="6080194" cy="4059980"/>
            <a:chOff x="639535" y="1603940"/>
            <a:chExt cx="5165794" cy="2987794"/>
          </a:xfrm>
        </p:grpSpPr>
        <p:sp>
          <p:nvSpPr>
            <p:cNvPr id="7" name="Text Placeholder 7"/>
            <p:cNvSpPr txBox="1">
              <a:spLocks/>
            </p:cNvSpPr>
            <p:nvPr/>
          </p:nvSpPr>
          <p:spPr>
            <a:xfrm>
              <a:off x="639535" y="1603940"/>
              <a:ext cx="5165794" cy="298779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8" name="Rectangle: Rounded Corners 13"/>
            <p:cNvSpPr/>
            <p:nvPr/>
          </p:nvSpPr>
          <p:spPr>
            <a:xfrm>
              <a:off x="1865075" y="2742570"/>
              <a:ext cx="2714716" cy="710533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Transactions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: Rounded Corners 13"/>
            <p:cNvSpPr/>
            <p:nvPr/>
          </p:nvSpPr>
          <p:spPr>
            <a:xfrm>
              <a:off x="1865075" y="1771589"/>
              <a:ext cx="2694464" cy="75705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Block header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1856663" y="3663696"/>
              <a:ext cx="2694464" cy="7814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List of Uncles headers</a:t>
              </a:r>
              <a:endPara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531DF62-57DC-4853-AAF0-BE5EB43E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AA8DD9-3E79-4618-AD56-BB7C1B95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Header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9" name="Rectangle: Rounded Corners 22"/>
          <p:cNvSpPr/>
          <p:nvPr/>
        </p:nvSpPr>
        <p:spPr>
          <a:xfrm>
            <a:off x="3579812" y="1600200"/>
            <a:ext cx="5772484" cy="408897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1" name="Rectangle: Rounded Corners 13"/>
          <p:cNvSpPr/>
          <p:nvPr/>
        </p:nvSpPr>
        <p:spPr>
          <a:xfrm>
            <a:off x="3884613" y="2621881"/>
            <a:ext cx="2517948" cy="33896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ommersHash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: Rounded Corners 13"/>
          <p:cNvSpPr/>
          <p:nvPr/>
        </p:nvSpPr>
        <p:spPr>
          <a:xfrm>
            <a:off x="3884611" y="2295009"/>
            <a:ext cx="2517947" cy="33896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parentHash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: Rounded Corners 13"/>
          <p:cNvSpPr/>
          <p:nvPr/>
        </p:nvSpPr>
        <p:spPr>
          <a:xfrm>
            <a:off x="3884613" y="2960846"/>
            <a:ext cx="2517948" cy="338964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beneficiary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: Rounded Corners 13"/>
          <p:cNvSpPr/>
          <p:nvPr/>
        </p:nvSpPr>
        <p:spPr>
          <a:xfrm>
            <a:off x="3884612" y="3634463"/>
            <a:ext cx="2525806" cy="34403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transactionsRoot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ectangle: Rounded Corners 13"/>
          <p:cNvSpPr/>
          <p:nvPr/>
        </p:nvSpPr>
        <p:spPr>
          <a:xfrm>
            <a:off x="3884612" y="3290430"/>
            <a:ext cx="2525804" cy="34403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stateRoot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: Rounded Corners 13"/>
          <p:cNvSpPr/>
          <p:nvPr/>
        </p:nvSpPr>
        <p:spPr>
          <a:xfrm>
            <a:off x="3884612" y="3978496"/>
            <a:ext cx="2525806" cy="34403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receiptsRoot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: Rounded Corners 13"/>
          <p:cNvSpPr/>
          <p:nvPr/>
        </p:nvSpPr>
        <p:spPr>
          <a:xfrm>
            <a:off x="3884610" y="4677794"/>
            <a:ext cx="2525811" cy="35041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difficulty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tangle: Rounded Corners 13"/>
          <p:cNvSpPr/>
          <p:nvPr/>
        </p:nvSpPr>
        <p:spPr>
          <a:xfrm>
            <a:off x="3884612" y="4323884"/>
            <a:ext cx="2525809" cy="33303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logsBloom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tangle: Rounded Corners 13"/>
          <p:cNvSpPr/>
          <p:nvPr/>
        </p:nvSpPr>
        <p:spPr>
          <a:xfrm>
            <a:off x="6573785" y="2656158"/>
            <a:ext cx="2517948" cy="37324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gasLimit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tangle: Rounded Corners 13"/>
          <p:cNvSpPr/>
          <p:nvPr/>
        </p:nvSpPr>
        <p:spPr>
          <a:xfrm>
            <a:off x="6573785" y="2282914"/>
            <a:ext cx="2517947" cy="37324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number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: Rounded Corners 13"/>
          <p:cNvSpPr/>
          <p:nvPr/>
        </p:nvSpPr>
        <p:spPr>
          <a:xfrm>
            <a:off x="6573783" y="3029400"/>
            <a:ext cx="2517948" cy="37324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gasUsed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tangle: Rounded Corners 13"/>
          <p:cNvSpPr/>
          <p:nvPr/>
        </p:nvSpPr>
        <p:spPr>
          <a:xfrm>
            <a:off x="6573783" y="3771137"/>
            <a:ext cx="2525806" cy="37882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extraData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tangle: Rounded Corners 13"/>
          <p:cNvSpPr/>
          <p:nvPr/>
        </p:nvSpPr>
        <p:spPr>
          <a:xfrm>
            <a:off x="6573783" y="3392313"/>
            <a:ext cx="2525804" cy="37882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timestamp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tangle: Rounded Corners 13"/>
          <p:cNvSpPr/>
          <p:nvPr/>
        </p:nvSpPr>
        <p:spPr>
          <a:xfrm>
            <a:off x="6573783" y="4149958"/>
            <a:ext cx="2525806" cy="37882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mixHash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tangle: Rounded Corners 13"/>
          <p:cNvSpPr/>
          <p:nvPr/>
        </p:nvSpPr>
        <p:spPr>
          <a:xfrm>
            <a:off x="6573780" y="4530276"/>
            <a:ext cx="2525809" cy="4727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nonce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67" grpId="0" animBg="1"/>
      <p:bldP spid="68" grpId="0" animBg="1"/>
      <p:bldP spid="69" grpId="0" animBg="1"/>
      <p:bldP spid="64" grpId="0" animBg="1"/>
      <p:bldP spid="65" grpId="0" animBg="1"/>
      <p:bldP spid="66" grpId="0" animBg="1"/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Features</a:t>
            </a:r>
            <a:r>
              <a:rPr lang="en-US" dirty="0"/>
              <a:t>: </a:t>
            </a:r>
          </a:p>
          <a:p>
            <a:r>
              <a:rPr lang="en-US" dirty="0"/>
              <a:t>Cryptographically authenticated </a:t>
            </a:r>
          </a:p>
          <a:p>
            <a:pPr lvl="1"/>
            <a:r>
              <a:rPr lang="en-US" dirty="0"/>
              <a:t>Changing one piece of data changes the root </a:t>
            </a:r>
          </a:p>
          <a:p>
            <a:r>
              <a:rPr lang="en-US" dirty="0"/>
              <a:t>Efficiently verify contents </a:t>
            </a:r>
          </a:p>
          <a:p>
            <a:pPr lvl="1"/>
            <a:r>
              <a:rPr lang="en-US" dirty="0"/>
              <a:t>Concisely prove that data is in a set </a:t>
            </a:r>
          </a:p>
          <a:p>
            <a:pPr lvl="1"/>
            <a:r>
              <a:rPr lang="en-US" dirty="0"/>
              <a:t>Requires a limited subset of the tree </a:t>
            </a:r>
          </a:p>
          <a:p>
            <a:pPr lvl="1"/>
            <a:r>
              <a:rPr lang="en-US" dirty="0"/>
              <a:t>Scalability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Merkle</a:t>
            </a:r>
            <a:r>
              <a:rPr lang="en-US" dirty="0" smtClean="0"/>
              <a:t> Tree?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Merkle</a:t>
            </a:r>
            <a:r>
              <a:rPr lang="en-US" dirty="0"/>
              <a:t> Tree?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710" y="1670858"/>
            <a:ext cx="6695690" cy="448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1734" y="5466173"/>
            <a:ext cx="2475976" cy="6920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 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24" y="4535149"/>
            <a:ext cx="4460386" cy="6920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of Transactions (leaves)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324" y="3604125"/>
            <a:ext cx="4460386" cy="6920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of 2 below hashes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324" y="2673101"/>
            <a:ext cx="4460386" cy="6920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 of 2 below hashes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9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Merkle</a:t>
            </a:r>
            <a:r>
              <a:rPr lang="en-US" dirty="0"/>
              <a:t> Tree?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51" y="1717033"/>
            <a:ext cx="7822276" cy="46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4497216" y="2137928"/>
            <a:ext cx="3205150" cy="3633017"/>
            <a:chOff x="1856663" y="1771589"/>
            <a:chExt cx="2723128" cy="2673586"/>
          </a:xfrm>
        </p:grpSpPr>
        <p:sp>
          <p:nvSpPr>
            <p:cNvPr id="69" name="Rectangle: Rounded Corners 13"/>
            <p:cNvSpPr/>
            <p:nvPr/>
          </p:nvSpPr>
          <p:spPr>
            <a:xfrm>
              <a:off x="1865075" y="2742570"/>
              <a:ext cx="2714716" cy="710533"/>
            </a:xfrm>
            <a:prstGeom prst="roundRect">
              <a:avLst>
                <a:gd name="adj" fmla="val 5319"/>
              </a:avLst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Transactions</a:t>
              </a:r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: Rounded Corners 13"/>
            <p:cNvSpPr/>
            <p:nvPr/>
          </p:nvSpPr>
          <p:spPr>
            <a:xfrm>
              <a:off x="1865075" y="1771589"/>
              <a:ext cx="2694464" cy="75705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Block header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Rectangle: Rounded Corners 13"/>
            <p:cNvSpPr/>
            <p:nvPr/>
          </p:nvSpPr>
          <p:spPr>
            <a:xfrm>
              <a:off x="1856663" y="3663696"/>
              <a:ext cx="2694464" cy="7814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List of Uncles headers</a:t>
              </a:r>
              <a:endPara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9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75850" y="2012809"/>
            <a:ext cx="2833950" cy="2833226"/>
            <a:chOff x="3662603" y="1403209"/>
            <a:chExt cx="2833950" cy="2833226"/>
          </a:xfrm>
        </p:grpSpPr>
        <p:sp>
          <p:nvSpPr>
            <p:cNvPr id="69" name="Rectangle: Rounded Corners 13"/>
            <p:cNvSpPr/>
            <p:nvPr/>
          </p:nvSpPr>
          <p:spPr>
            <a:xfrm>
              <a:off x="3662603" y="1918406"/>
              <a:ext cx="2833950" cy="256403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chemeClr val="tx1"/>
                  </a:solidFill>
                </a:rPr>
                <a:t>gasPrice</a:t>
              </a:r>
              <a:endPara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: Rounded Corners 13"/>
            <p:cNvSpPr/>
            <p:nvPr/>
          </p:nvSpPr>
          <p:spPr>
            <a:xfrm>
              <a:off x="3662603" y="1403209"/>
              <a:ext cx="2812809" cy="27319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nonce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Rectangle: Rounded Corners 13"/>
            <p:cNvSpPr/>
            <p:nvPr/>
          </p:nvSpPr>
          <p:spPr>
            <a:xfrm>
              <a:off x="3673173" y="2416815"/>
              <a:ext cx="2812809" cy="2820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chemeClr val="tx1"/>
                  </a:solidFill>
                </a:rPr>
                <a:t>gasLimit</a:t>
              </a:r>
              <a:endPara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3662603" y="3456022"/>
              <a:ext cx="2833950" cy="256403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value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3662603" y="2940825"/>
              <a:ext cx="2812809" cy="27319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to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3673173" y="3954431"/>
              <a:ext cx="2812809" cy="2820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v, r, s</a:t>
              </a:r>
              <a:endPara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9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90" y="1151118"/>
            <a:ext cx="7905068" cy="43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ts val="2800"/>
            </a:pPr>
            <a:r>
              <a:rPr lang="en-US" dirty="0"/>
              <a:t>Back-end code on the </a:t>
            </a:r>
            <a:r>
              <a:rPr lang="bg-BG" dirty="0"/>
              <a:t>blockchain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Decentralized</a:t>
            </a: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bg-BG" dirty="0"/>
              <a:t>Autonomous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Immutable</a:t>
            </a: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bg-BG" dirty="0"/>
              <a:t>No censorship</a:t>
            </a:r>
            <a:r>
              <a:rPr lang="bg-BG" sz="28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bg-BG" dirty="0"/>
              <a:t>control</a:t>
            </a:r>
            <a:endParaRPr lang="en-US"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Peer-to-peer</a:t>
            </a: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100% uptime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tx1"/>
              </a:buClr>
              <a:buSzPts val="2800"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bg-BG"/>
              <a:t>Decentralized applications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sz="quarter" idx="10"/>
          </p:nvPr>
        </p:nvSpPr>
        <p:spPr>
          <a:xfrm>
            <a:off x="274826" y="1132873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</a:pPr>
            <a:r>
              <a:rPr lang="en-US" sz="3000" i="0" u="none" strike="noStrike" cap="none" dirty="0">
                <a:sym typeface="Calibri"/>
              </a:rPr>
              <a:t>s</a:t>
            </a:r>
            <a:r>
              <a:rPr lang="bg-BG" sz="3000" i="0" u="none" strike="noStrike" cap="none" dirty="0">
                <a:sym typeface="Calibri"/>
              </a:rPr>
              <a:t>calability / </a:t>
            </a:r>
            <a:r>
              <a:rPr lang="en-US" sz="3000" i="0" u="none" strike="noStrike" cap="none" dirty="0">
                <a:sym typeface="Calibri"/>
              </a:rPr>
              <a:t>t</a:t>
            </a:r>
            <a:r>
              <a:rPr lang="bg-BG" sz="3000" i="0" u="none" strike="noStrike" cap="none" dirty="0">
                <a:sym typeface="Calibri"/>
              </a:rPr>
              <a:t>hroughput</a:t>
            </a:r>
            <a:endParaRPr lang="en-US" sz="3000" i="0" u="none" strike="noStrike" cap="none" dirty="0">
              <a:sym typeface="Calibri"/>
            </a:endParaRP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dirty="0"/>
              <a:t>s</a:t>
            </a:r>
            <a:r>
              <a:rPr lang="bg-BG" sz="3000" dirty="0"/>
              <a:t>peed</a:t>
            </a:r>
            <a:endParaRPr lang="en-US" sz="30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noProof="1"/>
              <a:t>blockchain</a:t>
            </a:r>
            <a:r>
              <a:rPr lang="en-US" sz="3000" dirty="0"/>
              <a:t> size</a:t>
            </a:r>
            <a:endParaRPr sz="30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dirty="0"/>
              <a:t>e</a:t>
            </a:r>
            <a:r>
              <a:rPr lang="bg-BG" sz="3000" dirty="0"/>
              <a:t>nergy consumption</a:t>
            </a:r>
            <a:endParaRPr sz="30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dirty="0"/>
              <a:t>p</a:t>
            </a:r>
            <a:r>
              <a:rPr lang="bg-BG" sz="3000" dirty="0"/>
              <a:t>ublicity</a:t>
            </a:r>
            <a:endParaRPr sz="3000" dirty="0"/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dirty="0"/>
              <a:t>human error</a:t>
            </a:r>
            <a:endParaRPr lang="en-US" sz="3000" i="0" u="none" strike="noStrike" cap="none" dirty="0">
              <a:solidFill>
                <a:schemeClr val="lt1"/>
              </a:solidFill>
              <a:sym typeface="Calibri"/>
            </a:endParaRP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sz="3000" dirty="0"/>
              <a:t>politics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bg-BG" sz="3000" i="0" u="none" strike="noStrike" cap="none" dirty="0">
                <a:sym typeface="Calibri"/>
              </a:rPr>
              <a:t>51% attack (</a:t>
            </a:r>
            <a:r>
              <a:rPr lang="bg-BG" sz="3000" dirty="0"/>
              <a:t>Kind of fixed </a:t>
            </a:r>
            <a:r>
              <a:rPr lang="en-US" sz="3000" dirty="0"/>
              <a:t>by</a:t>
            </a:r>
            <a:r>
              <a:rPr lang="bg-BG" sz="3000" dirty="0"/>
              <a:t> PoS)</a:t>
            </a:r>
            <a:endParaRPr sz="3000" i="0" u="none" strike="noStrike" cap="none" dirty="0">
              <a:solidFill>
                <a:schemeClr val="lt1"/>
              </a:solidFill>
              <a:sym typeface="Calibri"/>
            </a:endParaRPr>
          </a:p>
          <a:p>
            <a:pPr marL="635000" indent="-45720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tx1"/>
              </a:buClr>
              <a:buSzPts val="2800"/>
            </a:pPr>
            <a:endParaRPr sz="3000" i="0" u="none" strike="noStrike" cap="none" dirty="0">
              <a:solidFill>
                <a:schemeClr val="lt1"/>
              </a:solidFill>
              <a:sym typeface="Calibri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Weaknesses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/>
              <a:t>A glimpse of the past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pic>
        <p:nvPicPr>
          <p:cNvPr id="2" name="UlJku_CSyN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38517" y="1911927"/>
            <a:ext cx="7155410" cy="40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153" y="1053632"/>
            <a:ext cx="11960672" cy="5570355"/>
          </a:xfrm>
        </p:spPr>
        <p:txBody>
          <a:bodyPr>
            <a:normAutofit/>
          </a:bodyPr>
          <a:lstStyle/>
          <a:p>
            <a:r>
              <a:rPr lang="en-US" dirty="0"/>
              <a:t>100% open source platform to build and distribute decentralized applications</a:t>
            </a:r>
          </a:p>
          <a:p>
            <a:r>
              <a:rPr lang="en-US" dirty="0"/>
              <a:t>no middle men</a:t>
            </a:r>
          </a:p>
          <a:p>
            <a:r>
              <a:rPr lang="en-US" dirty="0"/>
              <a:t>social sites, financial systems, voting mechanisms, games,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reputation systems</a:t>
            </a:r>
          </a:p>
          <a:p>
            <a:r>
              <a:rPr lang="en-US" dirty="0"/>
              <a:t>100% peer to peer, censorship-proof</a:t>
            </a:r>
          </a:p>
          <a:p>
            <a:r>
              <a:rPr lang="en-US" dirty="0"/>
              <a:t>all nodes validate the network at all times, coming into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consensus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Ethereum</a:t>
            </a:r>
            <a:r>
              <a:rPr lang="en-US" dirty="0"/>
              <a:t> – the world computer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Ethereum</a:t>
            </a:r>
            <a:r>
              <a:rPr lang="en-US" dirty="0"/>
              <a:t> transaction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08200" y="1905000"/>
            <a:ext cx="79724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Ethers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7" y="1524000"/>
            <a:ext cx="7905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Deploy Smart Contract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60" y="1600200"/>
            <a:ext cx="7905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Invoke Smart Contract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60" y="1447800"/>
            <a:ext cx="7791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161468" y="2475173"/>
            <a:ext cx="4066544" cy="3729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Contract</a:t>
            </a:r>
          </a:p>
        </p:txBody>
      </p:sp>
      <p:sp>
        <p:nvSpPr>
          <p:cNvPr id="6" name="Oval 5"/>
          <p:cNvSpPr/>
          <p:nvPr/>
        </p:nvSpPr>
        <p:spPr>
          <a:xfrm>
            <a:off x="2339419" y="4577769"/>
            <a:ext cx="2343432" cy="21697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8" name="Oval 7"/>
          <p:cNvSpPr/>
          <p:nvPr/>
        </p:nvSpPr>
        <p:spPr>
          <a:xfrm>
            <a:off x="7521019" y="4577769"/>
            <a:ext cx="2343432" cy="2169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Audit</a:t>
            </a:r>
          </a:p>
        </p:txBody>
      </p:sp>
      <p:sp>
        <p:nvSpPr>
          <p:cNvPr id="9" name="Oval 8"/>
          <p:cNvSpPr/>
          <p:nvPr/>
        </p:nvSpPr>
        <p:spPr>
          <a:xfrm>
            <a:off x="4930219" y="1291471"/>
            <a:ext cx="2343432" cy="21697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Execution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74" y="5231169"/>
            <a:ext cx="1516338" cy="1516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25" y="4984114"/>
            <a:ext cx="1519490" cy="1433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60" y="1485244"/>
            <a:ext cx="1195010" cy="1447414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/>
          </p:cNvCxnSpPr>
          <p:nvPr/>
        </p:nvCxnSpPr>
        <p:spPr>
          <a:xfrm>
            <a:off x="6896634" y="1721842"/>
            <a:ext cx="1031308" cy="1085360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6835909" y="1736735"/>
            <a:ext cx="1167449" cy="1070467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56477" y="5482972"/>
            <a:ext cx="1138669" cy="1170199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220335" y="5482972"/>
            <a:ext cx="1094718" cy="1170199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45935" y="5100198"/>
            <a:ext cx="1138669" cy="1170199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509793" y="5100198"/>
            <a:ext cx="1094718" cy="1170199"/>
          </a:xfrm>
          <a:prstGeom prst="line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noProof="1"/>
              <a:t>Abilities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4713" y="1989427"/>
            <a:ext cx="1990402" cy="1990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9" name="Shape 299"/>
          <p:cNvSpPr/>
          <p:nvPr/>
        </p:nvSpPr>
        <p:spPr>
          <a:xfrm>
            <a:off x="3521213" y="2015498"/>
            <a:ext cx="2215200" cy="2098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64" y="2213743"/>
            <a:ext cx="1685694" cy="17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  <a:duotone>
              <a:prstClr val="black"/>
              <a:srgbClr val="0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62600" y="2039669"/>
            <a:ext cx="2158287" cy="2158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2" name="Shape 302"/>
          <p:cNvSpPr/>
          <p:nvPr/>
        </p:nvSpPr>
        <p:spPr>
          <a:xfrm>
            <a:off x="9347050" y="2015400"/>
            <a:ext cx="2352300" cy="2206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 cap="flat" cmpd="sng">
            <a:solidFill>
              <a:srgbClr val="006F6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8206" y="2223790"/>
            <a:ext cx="1789832" cy="1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655850" y="4358675"/>
            <a:ext cx="1789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bg-BG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noProof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980175" y="4424750"/>
            <a:ext cx="1389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579849" y="4481250"/>
            <a:ext cx="20568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ETH</a:t>
            </a:r>
            <a:r>
              <a:rPr lang="bg-BG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3600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9113200" y="4547325"/>
            <a:ext cx="28200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noProof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Multicontract</a:t>
            </a:r>
            <a:r>
              <a:rPr lang="bg-BG" sz="3600" noProof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3600" noProof="1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 txBox="1">
            <a:spLocks/>
          </p:cNvSpPr>
          <p:nvPr/>
        </p:nvSpPr>
        <p:spPr>
          <a:xfrm>
            <a:off x="666283" y="815787"/>
            <a:ext cx="11049000" cy="54397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>
                <a:solidFill>
                  <a:schemeClr val="tx1"/>
                </a:solidFill>
                <a:effectLst/>
              </a:rPr>
              <a:t>pragma solidity &gt;=0.4.22 &lt;0.6.0</a:t>
            </a:r>
            <a:r>
              <a:rPr lang="en-US" sz="3000" dirty="0" smtClean="0">
                <a:solidFill>
                  <a:schemeClr val="tx1"/>
                </a:solidFill>
                <a:effectLst/>
              </a:rPr>
              <a:t>;</a:t>
            </a:r>
            <a:endParaRPr lang="en-US" sz="3000" dirty="0">
              <a:solidFill>
                <a:schemeClr val="tx1"/>
              </a:solidFill>
              <a:effectLst/>
            </a:endParaRPr>
          </a:p>
          <a:p>
            <a:endParaRPr lang="en-US" sz="3000" dirty="0">
              <a:solidFill>
                <a:schemeClr val="tx1"/>
              </a:solidFill>
              <a:effectLst/>
            </a:endParaRPr>
          </a:p>
          <a:p>
            <a:r>
              <a:rPr lang="en-US" sz="3000" dirty="0">
                <a:solidFill>
                  <a:schemeClr val="bg1"/>
                </a:solidFill>
                <a:effectLst/>
              </a:rPr>
              <a:t>contract</a:t>
            </a:r>
            <a:r>
              <a:rPr lang="en-US" sz="3000" dirty="0">
                <a:effectLst/>
              </a:rPr>
              <a:t> </a:t>
            </a:r>
            <a:r>
              <a:rPr lang="en-US" sz="3000" dirty="0">
                <a:solidFill>
                  <a:schemeClr val="tx1"/>
                </a:solidFill>
                <a:effectLst/>
              </a:rPr>
              <a:t>HelloWorld {</a:t>
            </a:r>
          </a:p>
          <a:p>
            <a:r>
              <a:rPr lang="en-US" sz="3000" dirty="0">
                <a:solidFill>
                  <a:schemeClr val="tx1"/>
                </a:solidFill>
                <a:effectLst/>
              </a:rPr>
              <a:t> 	</a:t>
            </a:r>
          </a:p>
          <a:p>
            <a:r>
              <a:rPr lang="en-US" sz="3000" dirty="0">
                <a:effectLst/>
              </a:rPr>
              <a:t>	</a:t>
            </a:r>
            <a:r>
              <a:rPr lang="en-US" sz="3000" dirty="0">
                <a:solidFill>
                  <a:schemeClr val="bg1"/>
                </a:solidFill>
                <a:effectLst/>
              </a:rPr>
              <a:t>function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solidFill>
                  <a:schemeClr val="tx1"/>
                </a:solidFill>
                <a:effectLst/>
              </a:rPr>
              <a:t>renderHelloWorld</a:t>
            </a:r>
            <a:r>
              <a:rPr lang="en-US" sz="3000" dirty="0">
                <a:solidFill>
                  <a:schemeClr val="tx1"/>
                </a:solidFill>
                <a:effectLst/>
              </a:rPr>
              <a:t> ()</a:t>
            </a:r>
            <a:r>
              <a:rPr lang="en-US" sz="3000" dirty="0">
                <a:effectLst/>
              </a:rPr>
              <a:t> 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	 </a:t>
            </a:r>
            <a:r>
              <a:rPr lang="en-US" sz="3000" dirty="0">
                <a:solidFill>
                  <a:schemeClr val="bg1"/>
                </a:solidFill>
                <a:effectLst/>
              </a:rPr>
              <a:t>public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	 </a:t>
            </a:r>
            <a:r>
              <a:rPr lang="en-US" sz="3000" dirty="0">
                <a:solidFill>
                  <a:schemeClr val="bg1"/>
                </a:solidFill>
                <a:effectLst/>
              </a:rPr>
              <a:t>pure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</a:p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/>
              </a:rPr>
              <a:t>	 </a:t>
            </a:r>
            <a:r>
              <a:rPr lang="en-US" sz="3000" dirty="0">
                <a:solidFill>
                  <a:schemeClr val="bg1"/>
                </a:solidFill>
                <a:effectLst/>
              </a:rPr>
              <a:t>returns</a:t>
            </a:r>
            <a:r>
              <a:rPr lang="en-US" sz="3000" dirty="0">
                <a:effectLst/>
              </a:rPr>
              <a:t> </a:t>
            </a:r>
            <a:r>
              <a:rPr lang="en-US" sz="3000" dirty="0">
                <a:solidFill>
                  <a:schemeClr val="tx1"/>
                </a:solidFill>
                <a:effectLst/>
              </a:rPr>
              <a:t>(</a:t>
            </a:r>
            <a:r>
              <a:rPr lang="en-US" sz="3000" dirty="0" smtClean="0">
                <a:solidFill>
                  <a:schemeClr val="tx1"/>
                </a:solidFill>
                <a:effectLst/>
              </a:rPr>
              <a:t>string memory) </a:t>
            </a:r>
            <a:r>
              <a:rPr lang="en-US" sz="30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3000" dirty="0">
                <a:solidFill>
                  <a:schemeClr val="tx1"/>
                </a:solidFill>
                <a:effectLst/>
              </a:rPr>
              <a:t>		return </a:t>
            </a:r>
            <a:r>
              <a:rPr lang="en-US" sz="3000" dirty="0" smtClean="0">
                <a:solidFill>
                  <a:schemeClr val="tx1"/>
                </a:solidFill>
                <a:effectLst/>
              </a:rPr>
              <a:t>“HelloWorld”;</a:t>
            </a:r>
            <a:endParaRPr lang="en-US" sz="3000" dirty="0">
              <a:solidFill>
                <a:schemeClr val="tx1"/>
              </a:solidFill>
              <a:effectLst/>
            </a:endParaRPr>
          </a:p>
          <a:p>
            <a:r>
              <a:rPr lang="en-US" sz="3000" dirty="0">
                <a:solidFill>
                  <a:schemeClr val="tx1"/>
                </a:solidFill>
                <a:effectLst/>
              </a:rPr>
              <a:t> 	}</a:t>
            </a:r>
          </a:p>
          <a:p>
            <a:r>
              <a:rPr lang="en-US" sz="3000" dirty="0">
                <a:solidFill>
                  <a:schemeClr val="tx1"/>
                </a:solidFill>
                <a:effectLst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000" dirty="0"/>
              <a:t>Do you really need a crypto contract</a:t>
            </a:r>
            <a:r>
              <a:rPr lang="en-US" sz="4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0196" y="1628800"/>
            <a:ext cx="3498371" cy="494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indent="-457200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ts val="2800"/>
            </a:pPr>
            <a:r>
              <a:rPr lang="en-US" dirty="0"/>
              <a:t>v</a:t>
            </a:r>
            <a:r>
              <a:rPr lang="bg-BG" dirty="0"/>
              <a:t>oting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f</a:t>
            </a:r>
            <a:r>
              <a:rPr lang="bg-BG" dirty="0"/>
              <a:t>reedom of speech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s</a:t>
            </a:r>
            <a:r>
              <a:rPr lang="bg-BG" dirty="0"/>
              <a:t>ocial networks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i="0" u="none" strike="noStrike" cap="none" dirty="0">
                <a:sym typeface="Calibri"/>
              </a:rPr>
              <a:t>c</a:t>
            </a:r>
            <a:r>
              <a:rPr lang="bg-BG" i="0" u="none" strike="noStrike" cap="none" dirty="0">
                <a:sym typeface="Calibri"/>
              </a:rPr>
              <a:t>rowdfunding</a:t>
            </a:r>
            <a:endParaRPr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t</a:t>
            </a:r>
            <a:r>
              <a:rPr lang="bg-BG" dirty="0"/>
              <a:t>oken currencies</a:t>
            </a:r>
            <a:endParaRPr lang="en-US"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resource sharing</a:t>
            </a:r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r>
              <a:rPr lang="en-US" dirty="0"/>
              <a:t>replace of </a:t>
            </a:r>
            <a:r>
              <a:rPr lang="bg-BG" dirty="0"/>
              <a:t>intermediary</a:t>
            </a:r>
            <a:endParaRPr lang="en-US" dirty="0"/>
          </a:p>
          <a:p>
            <a:pPr indent="-457200">
              <a:lnSpc>
                <a:spcPct val="90000"/>
              </a:lnSpc>
              <a:spcBef>
                <a:spcPts val="1600"/>
              </a:spcBef>
              <a:buClr>
                <a:schemeClr val="tx1"/>
              </a:buClr>
              <a:buSzPts val="2800"/>
            </a:pPr>
            <a:endParaRPr dirty="0"/>
          </a:p>
          <a:p>
            <a:pPr marL="635000" marR="0" lvl="0" indent="-457200" algn="l" rtl="0">
              <a:lnSpc>
                <a:spcPct val="90000"/>
              </a:lnSpc>
              <a:spcBef>
                <a:spcPts val="1600"/>
              </a:spcBef>
              <a:spcAft>
                <a:spcPts val="600"/>
              </a:spcAft>
              <a:buClr>
                <a:schemeClr val="tx1"/>
              </a:buClr>
              <a:buSzPts val="2800"/>
            </a:pPr>
            <a:endParaRPr b="0" i="0" u="none" strike="noStrike" cap="none" dirty="0">
              <a:solidFill>
                <a:schemeClr val="lt1"/>
              </a:solidFill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Smart contract applications</a:t>
            </a:r>
            <a:endParaRPr lang="en-US" b="0" i="0" u="none" strike="noStrike" cap="none" dirty="0"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8" y="1282653"/>
            <a:ext cx="9918267" cy="50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B18E7-2003-4741-9E99-EC2EAEC3A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6" y="1287600"/>
            <a:ext cx="7927220" cy="5570400"/>
          </a:xfrm>
        </p:spPr>
        <p:txBody>
          <a:bodyPr/>
          <a:lstStyle/>
          <a:p>
            <a:pPr marL="508000" indent="-457200">
              <a:buClr>
                <a:schemeClr val="tx1"/>
              </a:buClr>
            </a:pPr>
            <a:r>
              <a:rPr lang="en-US" dirty="0"/>
              <a:t>June 17, 2016</a:t>
            </a:r>
          </a:p>
          <a:p>
            <a:pPr marL="508000" indent="-45720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Vulnerability in the DAO</a:t>
            </a:r>
          </a:p>
          <a:p>
            <a:pPr marL="508000" indent="-45720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Hacker drained $53M</a:t>
            </a:r>
          </a:p>
          <a:p>
            <a:pPr marL="508000" indent="-45720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Resulted in Hard fork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DAC5F2-F658-4887-83F1-8E244B95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The DAO attack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" name="Shape 358">
            <a:extLst>
              <a:ext uri="{FF2B5EF4-FFF2-40B4-BE49-F238E27FC236}">
                <a16:creationId xmlns:a16="http://schemas.microsoft.com/office/drawing/2014/main" id="{169171FA-D241-4F4D-A655-CE8F05C0F9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3880" y="1533731"/>
            <a:ext cx="3134781" cy="3728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4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B2FF3-D7B3-4C5D-9B85-3A0F5C132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6" y="1292840"/>
            <a:ext cx="11815018" cy="5201066"/>
          </a:xfrm>
        </p:spPr>
        <p:txBody>
          <a:bodyPr/>
          <a:lstStyle/>
          <a:p>
            <a:pPr lvl="0">
              <a:buClr>
                <a:schemeClr val="tx1"/>
              </a:buClr>
            </a:pPr>
            <a:r>
              <a:rPr lang="en-US" dirty="0"/>
              <a:t>Vulnerability in GETH</a:t>
            </a:r>
          </a:p>
          <a:p>
            <a:pPr lvl="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Caused a global crash</a:t>
            </a:r>
          </a:p>
          <a:p>
            <a:pPr lvl="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During devcon2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C4BB0-FCA7-4203-A0DF-26ACECEF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4000" dirty="0"/>
              <a:t/>
            </a:r>
            <a:br>
              <a:rPr lang="sv-SE" sz="4000" dirty="0"/>
            </a:br>
            <a:r>
              <a:rPr lang="sv-SE" sz="4000" dirty="0"/>
              <a:t>Sep 19, 2016 DOS attack</a:t>
            </a:r>
            <a:br>
              <a:rPr lang="sv-SE" sz="4000" dirty="0"/>
            </a:br>
            <a:endParaRPr lang="en-US" sz="4000" dirty="0"/>
          </a:p>
        </p:txBody>
      </p:sp>
      <p:pic>
        <p:nvPicPr>
          <p:cNvPr id="4" name="Shape 366">
            <a:extLst>
              <a:ext uri="{FF2B5EF4-FFF2-40B4-BE49-F238E27FC236}">
                <a16:creationId xmlns:a16="http://schemas.microsoft.com/office/drawing/2014/main" id="{2CCE6252-548B-48E1-BADB-015707714B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88" y="2012621"/>
            <a:ext cx="6235346" cy="3150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96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51DA-007C-4884-82D1-81CB69239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-457200">
              <a:buClr>
                <a:schemeClr val="tx1"/>
              </a:buClr>
            </a:pPr>
            <a:r>
              <a:rPr lang="en-US" dirty="0"/>
              <a:t>Jul 19, 2017</a:t>
            </a:r>
          </a:p>
          <a:p>
            <a:pPr indent="-45720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Vulnerability in Parity’s Multi-sig wallet</a:t>
            </a:r>
          </a:p>
          <a:p>
            <a:pPr indent="-457200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150,000 ETH Stolen (~$30M at the time) - Never returned</a:t>
            </a:r>
          </a:p>
          <a:p>
            <a:pPr indent="-457200">
              <a:spcBef>
                <a:spcPts val="0"/>
              </a:spcBef>
              <a:buClr>
                <a:schemeClr val="tx1"/>
              </a:buClr>
            </a:pPr>
            <a:r>
              <a:rPr lang="en-US" noProof="1"/>
              <a:t>Aeternity</a:t>
            </a:r>
            <a:r>
              <a:rPr lang="en-US" dirty="0"/>
              <a:t> suffered major loss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346CC-FCD8-4CF8-BCC3-382D50B0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Parity Multi-sig wallet hack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4" name="Shape 374">
            <a:extLst>
              <a:ext uri="{FF2B5EF4-FFF2-40B4-BE49-F238E27FC236}">
                <a16:creationId xmlns:a16="http://schemas.microsoft.com/office/drawing/2014/main" id="{A0E9B769-686B-49FB-8687-67F9CA58F6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4387" y="3622431"/>
            <a:ext cx="7604835" cy="2779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8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Cryptokitties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2" y="1521083"/>
            <a:ext cx="7949334" cy="44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13709"/>
            <a:ext cx="12154047" cy="520106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https://ethereum.github.io/yellowpaper/paper.pdf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http://hackingdistributed.com/2016/06/18/analysis-of-the-dao-</a:t>
            </a:r>
            <a:r>
              <a:rPr lang="bg-BG" dirty="0">
                <a:hlinkClick r:id="rId4"/>
              </a:rPr>
              <a:t/>
            </a:r>
            <a:br>
              <a:rPr lang="bg-BG" dirty="0">
                <a:hlinkClick r:id="rId4"/>
              </a:rPr>
            </a:br>
            <a:r>
              <a:rPr lang="en-US" dirty="0">
                <a:hlinkClick r:id="rId4"/>
              </a:rPr>
              <a:t>exploit/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https://blog.ethereum.org/2015/11/15/merkling-in-ethereum/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content</a:t>
            </a:r>
          </a:p>
        </p:txBody>
      </p:sp>
    </p:spTree>
    <p:extLst>
      <p:ext uri="{BB962C8B-B14F-4D97-AF65-F5344CB8AC3E}">
        <p14:creationId xmlns:p14="http://schemas.microsoft.com/office/powerpoint/2010/main" val="32196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60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dirty="0"/>
              <a:t>A </a:t>
            </a:r>
            <a:r>
              <a:rPr lang="en-US" sz="3200" dirty="0" err="1"/>
              <a:t>blockchain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a database</a:t>
            </a:r>
            <a:r>
              <a:rPr lang="en-US" sz="3200" dirty="0"/>
              <a:t> </a:t>
            </a:r>
            <a:r>
              <a:rPr lang="en-US" sz="3200" dirty="0" smtClean="0"/>
              <a:t>        that </a:t>
            </a:r>
            <a:r>
              <a:rPr lang="en-US" sz="3200" dirty="0"/>
              <a:t>is shared across a network of computers. 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dirty="0" smtClean="0"/>
              <a:t>Once </a:t>
            </a:r>
            <a:r>
              <a:rPr lang="en-US" sz="3200" dirty="0"/>
              <a:t>a record has been added to the chain it is </a:t>
            </a:r>
            <a:r>
              <a:rPr lang="en-US" sz="3200" dirty="0" smtClean="0"/>
              <a:t>very </a:t>
            </a:r>
            <a:r>
              <a:rPr lang="en-US" sz="3200" b="1" dirty="0" smtClean="0">
                <a:solidFill>
                  <a:schemeClr val="bg1"/>
                </a:solidFill>
              </a:rPr>
              <a:t>difficult </a:t>
            </a:r>
            <a:r>
              <a:rPr lang="en-US" sz="3200" b="1" dirty="0">
                <a:solidFill>
                  <a:schemeClr val="bg1"/>
                </a:solidFill>
              </a:rPr>
              <a:t>to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b="1" dirty="0" smtClean="0">
                <a:solidFill>
                  <a:schemeClr val="bg1"/>
                </a:solidFill>
              </a:rPr>
              <a:t>change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dirty="0" smtClean="0"/>
              <a:t>To </a:t>
            </a:r>
            <a:r>
              <a:rPr lang="en-US" sz="3200" dirty="0"/>
              <a:t>ensure all the copies of the database are the same, 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bg1"/>
                </a:solidFill>
              </a:rPr>
              <a:t>network</a:t>
            </a:r>
            <a:r>
              <a:rPr lang="en-US" sz="3200" dirty="0" smtClean="0"/>
              <a:t>       makes </a:t>
            </a:r>
            <a:r>
              <a:rPr lang="en-US" sz="3200" dirty="0"/>
              <a:t>constant checks. 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2800"/>
              <a:buNone/>
            </a:pPr>
            <a:r>
              <a:rPr lang="en-US" sz="3200" dirty="0" err="1" smtClean="0"/>
              <a:t>Blockchains</a:t>
            </a:r>
            <a:r>
              <a:rPr lang="en-US" sz="3200" dirty="0" smtClean="0"/>
              <a:t> </a:t>
            </a:r>
            <a:r>
              <a:rPr lang="en-US" sz="3200" dirty="0"/>
              <a:t>have been used to underpin cyber-currencies like bitcoin, but many other </a:t>
            </a:r>
            <a:r>
              <a:rPr lang="en-US" sz="3200" b="1" dirty="0">
                <a:solidFill>
                  <a:schemeClr val="bg1"/>
                </a:solidFill>
              </a:rPr>
              <a:t>possible uses</a:t>
            </a:r>
            <a:r>
              <a:rPr lang="en-US" sz="3200" dirty="0"/>
              <a:t> </a:t>
            </a:r>
            <a:r>
              <a:rPr lang="en-US" sz="3200" dirty="0" smtClean="0"/>
              <a:t>          are </a:t>
            </a:r>
            <a:r>
              <a:rPr lang="en-US" sz="3200" dirty="0"/>
              <a:t>emerging. </a:t>
            </a:r>
            <a:endParaRPr sz="2400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What is a </a:t>
            </a:r>
            <a:r>
              <a:rPr lang="en-US" noProof="1"/>
              <a:t>blockchain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42" y="1263533"/>
            <a:ext cx="561097" cy="5610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85" y="2814982"/>
            <a:ext cx="526965" cy="526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39" y="6066872"/>
            <a:ext cx="564369" cy="56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52" y="4505498"/>
            <a:ext cx="533052" cy="5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What is a </a:t>
            </a:r>
            <a:r>
              <a:rPr lang="en-US" noProof="1"/>
              <a:t>blockchain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7" y="1089221"/>
            <a:ext cx="9842500" cy="398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34646" y="1514205"/>
            <a:ext cx="168840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books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67" y="5077021"/>
            <a:ext cx="9842500" cy="17809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1210" y="5071477"/>
            <a:ext cx="1688407" cy="12337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Block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Bundle of transactions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338" y="5071477"/>
            <a:ext cx="1688407" cy="136919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Transaction</a:t>
            </a:r>
            <a:endParaRPr lang="en-US" sz="2000" b="1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Can be any information, a deal for example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0442" y="5071477"/>
            <a:ext cx="1688407" cy="15723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blocks linked together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0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/>
              <a:t>Example – Step 1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4646" y="1514205"/>
            <a:ext cx="168840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books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video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8622" y="2905930"/>
            <a:ext cx="7025698" cy="39520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4360" y="1337966"/>
            <a:ext cx="11334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Mr.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Pink is selling two of his coins to </a:t>
            </a: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Mr.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for $100. The record lists the details, including a digital signature from each </a:t>
            </a: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party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83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600"/>
            </a:pPr>
            <a:r>
              <a:rPr lang="en-US" dirty="0"/>
              <a:t>Example – Step </a:t>
            </a:r>
            <a:r>
              <a:rPr lang="en-US" dirty="0" smtClean="0"/>
              <a:t>2</a:t>
            </a:r>
            <a:endParaRPr lang="en-US" sz="3600" i="0" u="none" strike="noStrike" cap="none" noProof="1">
              <a:solidFill>
                <a:schemeClr val="l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34646" y="1514205"/>
            <a:ext cx="1688407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Chain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books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60" y="1291782"/>
            <a:ext cx="11112549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checked by the network. The computers in the network, called 'nodes', check the details of the trade to make </a:t>
            </a:r>
            <a:endParaRPr lang="en-US" sz="3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218072" latinLnBrk="1">
              <a:spcAft>
                <a:spcPts val="600"/>
              </a:spcAft>
              <a:buClr>
                <a:schemeClr val="tx1"/>
              </a:buClr>
              <a:buSzPts val="2800"/>
            </a:pPr>
            <a:r>
              <a: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sure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valid. </a:t>
            </a:r>
          </a:p>
        </p:txBody>
      </p:sp>
      <p:pic>
        <p:nvPicPr>
          <p:cNvPr id="4" name="video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5195" y="2914267"/>
            <a:ext cx="7010877" cy="394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</TotalTime>
  <Words>2004</Words>
  <Application>Microsoft Office PowerPoint</Application>
  <PresentationFormat>Custom</PresentationFormat>
  <Paragraphs>543</Paragraphs>
  <Slides>59</Slides>
  <Notes>29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Noto Sans Symbols</vt:lpstr>
      <vt:lpstr>Consolas</vt:lpstr>
      <vt:lpstr>Calibri</vt:lpstr>
      <vt:lpstr>Wingdings</vt:lpstr>
      <vt:lpstr>맑은 고딕</vt:lpstr>
      <vt:lpstr>Arial</vt:lpstr>
      <vt:lpstr>Wingdings 2</vt:lpstr>
      <vt:lpstr>1_SoftUni3_1</vt:lpstr>
      <vt:lpstr>Blockchain functionality summary</vt:lpstr>
      <vt:lpstr>Questions</vt:lpstr>
      <vt:lpstr>Table of Content</vt:lpstr>
      <vt:lpstr>A glimpse of the past</vt:lpstr>
      <vt:lpstr>PowerPoint Presentation</vt:lpstr>
      <vt:lpstr>What is a blockchain</vt:lpstr>
      <vt:lpstr>What is a blockchain</vt:lpstr>
      <vt:lpstr>Example – Step 1</vt:lpstr>
      <vt:lpstr>Example – Step 2</vt:lpstr>
      <vt:lpstr>Example – Step 3</vt:lpstr>
      <vt:lpstr>Example – Step 4</vt:lpstr>
      <vt:lpstr>The changed hash breaks the chain.</vt:lpstr>
      <vt:lpstr>How blocks are created?</vt:lpstr>
      <vt:lpstr>Use cases</vt:lpstr>
      <vt:lpstr>Use cases</vt:lpstr>
      <vt:lpstr>Key characteristics</vt:lpstr>
      <vt:lpstr>What are consensus mechanisms</vt:lpstr>
      <vt:lpstr>What are consensus mechanisms</vt:lpstr>
      <vt:lpstr>What are consensus mechanisms</vt:lpstr>
      <vt:lpstr>What are consensus mechanisms</vt:lpstr>
      <vt:lpstr>Practical Byzantine Fault Tolerance</vt:lpstr>
      <vt:lpstr>Practical Byzantine Fault Tolerance</vt:lpstr>
      <vt:lpstr>Proof of Work</vt:lpstr>
      <vt:lpstr>Proof of Work</vt:lpstr>
      <vt:lpstr>Proof of Stake</vt:lpstr>
      <vt:lpstr>Cryptographic Hash Functions</vt:lpstr>
      <vt:lpstr>Cryptographic Hash Functions</vt:lpstr>
      <vt:lpstr>Example</vt:lpstr>
      <vt:lpstr>Accounts</vt:lpstr>
      <vt:lpstr>Block Content</vt:lpstr>
      <vt:lpstr>Block Header</vt:lpstr>
      <vt:lpstr>What is a Merkle Tree?</vt:lpstr>
      <vt:lpstr>What is a Merkle Tree?</vt:lpstr>
      <vt:lpstr>What is a Merkle Tree?</vt:lpstr>
      <vt:lpstr>Block Content</vt:lpstr>
      <vt:lpstr>Transaction</vt:lpstr>
      <vt:lpstr>Transaction Flow</vt:lpstr>
      <vt:lpstr>Decentralized applications</vt:lpstr>
      <vt:lpstr>Weaknesses</vt:lpstr>
      <vt:lpstr>Ethereum – the world computer</vt:lpstr>
      <vt:lpstr>Ethereum transaction</vt:lpstr>
      <vt:lpstr>Send Ethers</vt:lpstr>
      <vt:lpstr>Deploy Smart Contract</vt:lpstr>
      <vt:lpstr>Invoke Smart Contract function</vt:lpstr>
      <vt:lpstr>Smart contracts</vt:lpstr>
      <vt:lpstr>Abilities</vt:lpstr>
      <vt:lpstr>PowerPoint Presentation</vt:lpstr>
      <vt:lpstr>Do you really need a crypto contract?</vt:lpstr>
      <vt:lpstr>Smart contract applications</vt:lpstr>
      <vt:lpstr> The DAO attack </vt:lpstr>
      <vt:lpstr> Sep 19, 2016 DOS attack </vt:lpstr>
      <vt:lpstr> Parity Multi-sig wallet hack </vt:lpstr>
      <vt:lpstr>Cryptokitties</vt:lpstr>
      <vt:lpstr>Interesting content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Красимир Райков</dc:creator>
  <cp:lastModifiedBy>Красимир Райков</cp:lastModifiedBy>
  <cp:revision>117</cp:revision>
  <dcterms:modified xsi:type="dcterms:W3CDTF">2019-01-30T16:33:08Z</dcterms:modified>
</cp:coreProperties>
</file>